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326" r:id="rId4"/>
    <p:sldId id="325" r:id="rId5"/>
    <p:sldId id="275" r:id="rId6"/>
    <p:sldId id="327" r:id="rId7"/>
    <p:sldId id="298" r:id="rId8"/>
    <p:sldId id="328" r:id="rId9"/>
    <p:sldId id="329" r:id="rId10"/>
    <p:sldId id="296" r:id="rId11"/>
    <p:sldId id="331" r:id="rId12"/>
    <p:sldId id="332" r:id="rId13"/>
    <p:sldId id="330" r:id="rId14"/>
    <p:sldId id="276" r:id="rId15"/>
    <p:sldId id="333" r:id="rId16"/>
    <p:sldId id="347" r:id="rId17"/>
    <p:sldId id="334" r:id="rId18"/>
    <p:sldId id="335" r:id="rId19"/>
    <p:sldId id="339" r:id="rId20"/>
    <p:sldId id="336" r:id="rId21"/>
    <p:sldId id="338" r:id="rId22"/>
    <p:sldId id="341" r:id="rId23"/>
    <p:sldId id="340" r:id="rId24"/>
    <p:sldId id="337" r:id="rId25"/>
    <p:sldId id="342" r:id="rId26"/>
    <p:sldId id="351" r:id="rId27"/>
    <p:sldId id="352" r:id="rId28"/>
    <p:sldId id="355" r:id="rId29"/>
    <p:sldId id="343" r:id="rId30"/>
    <p:sldId id="344" r:id="rId31"/>
    <p:sldId id="345" r:id="rId32"/>
    <p:sldId id="346" r:id="rId33"/>
    <p:sldId id="319" r:id="rId34"/>
    <p:sldId id="348" r:id="rId35"/>
    <p:sldId id="362" r:id="rId36"/>
    <p:sldId id="350" r:id="rId37"/>
    <p:sldId id="356" r:id="rId38"/>
    <p:sldId id="300" r:id="rId39"/>
    <p:sldId id="357" r:id="rId40"/>
    <p:sldId id="359" r:id="rId41"/>
    <p:sldId id="273" r:id="rId42"/>
    <p:sldId id="360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2.a. Nested ifs statements" id="{A8F64659-C53D-452D-B3E5-48EC9C507148}">
          <p14:sldIdLst>
            <p14:sldId id="326"/>
            <p14:sldId id="325"/>
            <p14:sldId id="275"/>
            <p14:sldId id="327"/>
          </p14:sldIdLst>
        </p14:section>
        <p14:section name="2.b. Nested if vs. combined conditionals" id="{1327012C-DB2F-4616-AF43-80EF7CA8B252}">
          <p14:sldIdLst>
            <p14:sldId id="298"/>
            <p14:sldId id="328"/>
            <p14:sldId id="329"/>
          </p14:sldIdLst>
        </p14:section>
        <p14:section name="2.c. Practice activities for nested ifs" id="{A05E1326-906A-4986-89E9-D62AA7B0F294}">
          <p14:sldIdLst>
            <p14:sldId id="296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4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  <p14:sldId id="300"/>
            <p14:sldId id="357"/>
            <p14:sldId id="359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273759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273759" y="839528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631787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631787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the if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130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11/1/2021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W2S2</a:t>
            </a:r>
            <a:br>
              <a:rPr lang="en-US" dirty="0"/>
            </a:br>
            <a:r>
              <a:rPr lang="en-US" dirty="0"/>
              <a:t>If/</a:t>
            </a:r>
            <a:r>
              <a:rPr lang="en-US" dirty="0" err="1"/>
              <a:t>Elif</a:t>
            </a:r>
            <a:r>
              <a:rPr lang="en-US" dirty="0"/>
              <a:t>/Else statements, 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05F1E-9AA6-404F-A498-66A24523D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Race and class check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86B32-542C-4D80-BA69-1D20970913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Write a function </a:t>
            </a:r>
            <a:r>
              <a:rPr lang="en-US" sz="2400" b="1" dirty="0" err="1"/>
              <a:t>character_creation</a:t>
            </a:r>
            <a:r>
              <a:rPr lang="en-US" sz="2400" b="1" dirty="0"/>
              <a:t>()</a:t>
            </a:r>
            <a:r>
              <a:rPr lang="en-US" sz="2400" dirty="0"/>
              <a:t>, according to the following requirements.</a:t>
            </a:r>
          </a:p>
          <a:p>
            <a:r>
              <a:rPr lang="en-US" sz="2200" dirty="0"/>
              <a:t>The function will </a:t>
            </a:r>
            <a:r>
              <a:rPr lang="en-US" sz="2200" b="1" dirty="0"/>
              <a:t>receive</a:t>
            </a:r>
            <a:r>
              <a:rPr lang="en-US" sz="2200" dirty="0"/>
              <a:t> </a:t>
            </a:r>
            <a:r>
              <a:rPr lang="en-US" sz="2200" b="1" dirty="0"/>
              <a:t>two</a:t>
            </a:r>
            <a:r>
              <a:rPr lang="en-US" sz="2200" dirty="0"/>
              <a:t> </a:t>
            </a:r>
            <a:r>
              <a:rPr lang="en-US" sz="2200" b="1" dirty="0"/>
              <a:t>parameters</a:t>
            </a:r>
            <a:r>
              <a:rPr lang="en-US" sz="2200" dirty="0"/>
              <a:t>: </a:t>
            </a:r>
            <a:r>
              <a:rPr lang="en-US" sz="2200" b="1" dirty="0" err="1"/>
              <a:t>user_race</a:t>
            </a:r>
            <a:r>
              <a:rPr lang="en-US" sz="2200" dirty="0"/>
              <a:t> and </a:t>
            </a:r>
            <a:r>
              <a:rPr lang="en-US" sz="2200" b="1" dirty="0" err="1"/>
              <a:t>user_class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only </a:t>
            </a:r>
            <a:r>
              <a:rPr lang="en-US" sz="2200" b="1" dirty="0"/>
              <a:t>three</a:t>
            </a:r>
            <a:r>
              <a:rPr lang="en-US" sz="2200" dirty="0"/>
              <a:t> </a:t>
            </a:r>
            <a:r>
              <a:rPr lang="en-US" sz="2200" b="1" dirty="0"/>
              <a:t>races</a:t>
            </a:r>
            <a:r>
              <a:rPr lang="en-US" sz="2200" dirty="0"/>
              <a:t> are available: </a:t>
            </a:r>
            <a:r>
              <a:rPr lang="en-US" sz="2200" b="1" dirty="0"/>
              <a:t>Human, Elf, </a:t>
            </a:r>
            <a:r>
              <a:rPr lang="en-US" sz="2200" dirty="0"/>
              <a:t>and </a:t>
            </a:r>
            <a:r>
              <a:rPr lang="en-US" sz="2200" b="1" dirty="0"/>
              <a:t>Dwarf</a:t>
            </a:r>
            <a:r>
              <a:rPr lang="en-US" sz="2200" dirty="0"/>
              <a:t>.</a:t>
            </a:r>
          </a:p>
          <a:p>
            <a:r>
              <a:rPr lang="en-US" sz="2200" dirty="0"/>
              <a:t>For simplicity, </a:t>
            </a:r>
            <a:r>
              <a:rPr lang="en-US" sz="2200" b="1" dirty="0"/>
              <a:t>only four classes </a:t>
            </a:r>
            <a:r>
              <a:rPr lang="en-US" sz="2200" dirty="0"/>
              <a:t>are available: </a:t>
            </a:r>
            <a:r>
              <a:rPr lang="en-US" sz="2200" b="1" dirty="0"/>
              <a:t>Warrior, Hunter, Mage </a:t>
            </a:r>
            <a:r>
              <a:rPr lang="en-US" sz="2200" dirty="0"/>
              <a:t>and </a:t>
            </a:r>
            <a:r>
              <a:rPr lang="en-US" sz="2200" b="1" dirty="0"/>
              <a:t>Priest</a:t>
            </a:r>
            <a:r>
              <a:rPr lang="en-US" sz="2200" dirty="0"/>
              <a:t>.</a:t>
            </a:r>
          </a:p>
          <a:p>
            <a:r>
              <a:rPr lang="en-US" sz="2200" b="1" dirty="0"/>
              <a:t>Humans</a:t>
            </a:r>
            <a:r>
              <a:rPr lang="en-US" sz="2200" dirty="0"/>
              <a:t> can play </a:t>
            </a:r>
            <a:r>
              <a:rPr lang="en-US" sz="2200" b="1" dirty="0"/>
              <a:t>all classes</a:t>
            </a:r>
            <a:r>
              <a:rPr lang="en-US" sz="2200" dirty="0"/>
              <a:t>.</a:t>
            </a:r>
          </a:p>
          <a:p>
            <a:r>
              <a:rPr lang="en-US" sz="2200" b="1" dirty="0"/>
              <a:t>Elves</a:t>
            </a:r>
            <a:r>
              <a:rPr lang="en-US" sz="2200" dirty="0"/>
              <a:t> cannot be </a:t>
            </a:r>
            <a:r>
              <a:rPr lang="en-US" sz="2200" b="1" dirty="0"/>
              <a:t>warriors</a:t>
            </a:r>
            <a:r>
              <a:rPr lang="en-US" sz="2200" dirty="0"/>
              <a:t>.</a:t>
            </a:r>
          </a:p>
          <a:p>
            <a:r>
              <a:rPr lang="en-US" sz="2200" b="1" dirty="0"/>
              <a:t>Dwarves</a:t>
            </a:r>
            <a:r>
              <a:rPr lang="en-US" sz="2200" dirty="0"/>
              <a:t> cannot be </a:t>
            </a:r>
            <a:r>
              <a:rPr lang="en-US" sz="2200" b="1" dirty="0"/>
              <a:t>mages</a:t>
            </a:r>
            <a:r>
              <a:rPr lang="en-US" sz="2200" dirty="0"/>
              <a:t> </a:t>
            </a:r>
            <a:r>
              <a:rPr lang="en-US" sz="2200" b="1" dirty="0"/>
              <a:t>or</a:t>
            </a:r>
            <a:r>
              <a:rPr lang="en-US" sz="2200" dirty="0"/>
              <a:t> </a:t>
            </a:r>
            <a:r>
              <a:rPr lang="en-US" sz="2200" b="1" dirty="0"/>
              <a:t>priests</a:t>
            </a:r>
            <a:r>
              <a:rPr lang="en-US" sz="2200" dirty="0"/>
              <a:t>.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58FE5-079F-4BEF-9B12-8994820AB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Autofit/>
          </a:bodyPr>
          <a:lstStyle/>
          <a:p>
            <a:r>
              <a:rPr lang="en-US" sz="2200" dirty="0"/>
              <a:t>The function should </a:t>
            </a:r>
            <a:r>
              <a:rPr lang="en-US" sz="2200" b="1" dirty="0"/>
              <a:t>not return anything.</a:t>
            </a:r>
          </a:p>
          <a:p>
            <a:r>
              <a:rPr lang="en-US" sz="2200" dirty="0"/>
              <a:t>It should </a:t>
            </a:r>
            <a:r>
              <a:rPr lang="en-US" sz="2200" b="1" dirty="0"/>
              <a:t>print</a:t>
            </a:r>
            <a:r>
              <a:rPr lang="en-US" sz="2200" dirty="0"/>
              <a:t> "You cannot play a character that is ...{race} and ...{class}.", with </a:t>
            </a:r>
            <a:r>
              <a:rPr lang="en-US" sz="2200" b="1" dirty="0"/>
              <a:t>blanks</a:t>
            </a:r>
            <a:r>
              <a:rPr lang="en-US" sz="2200" dirty="0"/>
              <a:t> </a:t>
            </a:r>
            <a:r>
              <a:rPr lang="en-US" sz="2200" b="1" dirty="0"/>
              <a:t>filled</a:t>
            </a:r>
            <a:r>
              <a:rPr lang="en-US" sz="2200" dirty="0"/>
              <a:t> accordingly, </a:t>
            </a:r>
            <a:r>
              <a:rPr lang="en-US" sz="2200" b="1" dirty="0"/>
              <a:t>if</a:t>
            </a:r>
            <a:r>
              <a:rPr lang="en-US" sz="2200" dirty="0"/>
              <a:t> </a:t>
            </a:r>
            <a:r>
              <a:rPr lang="en-US" sz="2200" b="1" dirty="0"/>
              <a:t>the combination of </a:t>
            </a:r>
            <a:r>
              <a:rPr lang="en-US" sz="2200" b="1" dirty="0" err="1"/>
              <a:t>user_race</a:t>
            </a:r>
            <a:r>
              <a:rPr lang="en-US" sz="2200" b="1" dirty="0"/>
              <a:t> and </a:t>
            </a:r>
            <a:r>
              <a:rPr lang="en-US" sz="2200" b="1" dirty="0" err="1"/>
              <a:t>user_class</a:t>
            </a:r>
            <a:r>
              <a:rPr lang="en-US" sz="2200" b="1" dirty="0"/>
              <a:t> is</a:t>
            </a:r>
            <a:r>
              <a:rPr lang="en-US" sz="2200" dirty="0"/>
              <a:t> </a:t>
            </a:r>
            <a:r>
              <a:rPr lang="en-US" sz="2200" b="1" dirty="0"/>
              <a:t>not acceptable</a:t>
            </a:r>
            <a:r>
              <a:rPr lang="en-US" sz="2200" dirty="0"/>
              <a:t>.</a:t>
            </a:r>
          </a:p>
          <a:p>
            <a:r>
              <a:rPr lang="en-US" sz="2200" dirty="0"/>
              <a:t>Not acceptable here means that its race and/or class is not among the ones listed above, or the combination is not permitted, as listed above.</a:t>
            </a:r>
          </a:p>
          <a:p>
            <a:r>
              <a:rPr lang="en-US" sz="2200" b="1" dirty="0"/>
              <a:t>If the combination is valid</a:t>
            </a:r>
            <a:r>
              <a:rPr lang="en-US" sz="2200" dirty="0"/>
              <a:t>, it should </a:t>
            </a:r>
            <a:r>
              <a:rPr lang="en-US" sz="2200" b="1" dirty="0"/>
              <a:t>print</a:t>
            </a:r>
            <a:r>
              <a:rPr lang="en-US" sz="2200" dirty="0"/>
              <a:t> "Your character's race is ...{race} and your character's class is ...{class}.", with blanks filled accordingly.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16335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51080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055815" y="6239528"/>
            <a:ext cx="804985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3782604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</a:t>
            </a:r>
            <a:r>
              <a:rPr lang="en-US"/>
              <a:t>, Session2 – W2S2)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if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else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Dead code and code structure</a:t>
            </a:r>
          </a:p>
          <a:p>
            <a:r>
              <a:rPr lang="en-US" dirty="0"/>
              <a:t>Nested ifs</a:t>
            </a:r>
          </a:p>
          <a:p>
            <a:r>
              <a:rPr lang="en-US" dirty="0"/>
              <a:t>While statements</a:t>
            </a:r>
          </a:p>
          <a:p>
            <a:r>
              <a:rPr lang="en-US" dirty="0"/>
              <a:t>Infinite looks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(bad thing to do),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/>
              <a:t>keyboard</a:t>
            </a:r>
            <a:r>
              <a:rPr lang="en-US" dirty="0"/>
              <a:t> </a:t>
            </a:r>
            <a:r>
              <a:rPr lang="en-US" b="1" dirty="0"/>
              <a:t>interrupt.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if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</p:txBody>
      </p:sp>
    </p:spTree>
    <p:extLst>
      <p:ext uri="{BB962C8B-B14F-4D97-AF65-F5344CB8AC3E}">
        <p14:creationId xmlns:p14="http://schemas.microsoft.com/office/powerpoint/2010/main" val="3058156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</p:txBody>
      </p:sp>
    </p:spTree>
    <p:extLst>
      <p:ext uri="{BB962C8B-B14F-4D97-AF65-F5344CB8AC3E}">
        <p14:creationId xmlns:p14="http://schemas.microsoft.com/office/powerpoint/2010/main" val="415759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two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b="1" dirty="0"/>
              <a:t>Activity 1 – How many hits can you </a:t>
            </a:r>
            <a:r>
              <a:rPr lang="en-US" sz="3600" b="1" dirty="0" err="1"/>
              <a:t>take.ipynb</a:t>
            </a:r>
            <a:endParaRPr lang="en-US" b="1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hits can you take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sz="2600" dirty="0"/>
                  <a:t>Your main character currently has a number of </a:t>
                </a:r>
                <a:r>
                  <a:rPr lang="en-US" sz="2600" dirty="0" err="1"/>
                  <a:t>lifepoints</a:t>
                </a:r>
                <a:r>
                  <a:rPr lang="en-US" sz="2600" dirty="0"/>
                  <a:t>, stored in </a:t>
                </a:r>
                <a:r>
                  <a:rPr lang="en-US" sz="2600" b="1" dirty="0" err="1"/>
                  <a:t>lifepoints_number</a:t>
                </a:r>
                <a:r>
                  <a:rPr lang="en-US" sz="2600" dirty="0"/>
                  <a:t>.</a:t>
                </a:r>
              </a:p>
              <a:p>
                <a:pPr marL="0" indent="0">
                  <a:buNone/>
                </a:pPr>
                <a:r>
                  <a:rPr lang="en-US" sz="2600" dirty="0"/>
                  <a:t>Your mentor gives you the following challenge: he will hit you, for a given number of times </a:t>
                </a:r>
                <a14:m>
                  <m:oMath xmlns:m="http://schemas.openxmlformats.org/officeDocument/2006/math">
                    <m:r>
                      <a:rPr lang="en-US" sz="26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600" dirty="0"/>
                  <a:t>.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first hit </a:t>
                </a:r>
                <a:r>
                  <a:rPr lang="en-US" sz="2400" dirty="0"/>
                  <a:t>will make you </a:t>
                </a:r>
                <a:r>
                  <a:rPr lang="en-US" sz="2400" b="1" dirty="0"/>
                  <a:t>lose one </a:t>
                </a:r>
                <a:r>
                  <a:rPr lang="en-US" sz="2400" b="1" dirty="0" err="1"/>
                  <a:t>lifepoint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second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two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the </a:t>
                </a:r>
                <a:r>
                  <a:rPr lang="en-US" sz="2400" b="1" dirty="0"/>
                  <a:t>third</a:t>
                </a:r>
                <a:r>
                  <a:rPr lang="en-US" sz="2400" dirty="0"/>
                  <a:t>, </a:t>
                </a:r>
                <a:r>
                  <a:rPr lang="en-US" sz="2400" b="1" dirty="0"/>
                  <a:t>three</a:t>
                </a:r>
                <a:r>
                  <a:rPr lang="en-US" sz="2400" dirty="0"/>
                  <a:t>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so on</a:t>
                </a:r>
                <a:r>
                  <a:rPr lang="en-US" sz="2400" dirty="0"/>
                  <a:t>.</a:t>
                </a:r>
              </a:p>
              <a:p>
                <a:r>
                  <a:rPr lang="en-US" sz="2400" b="1" dirty="0"/>
                  <a:t>If</a:t>
                </a:r>
                <a:r>
                  <a:rPr lang="en-US" sz="2400" dirty="0"/>
                  <a:t> you take too many hits and </a:t>
                </a:r>
                <a:r>
                  <a:rPr lang="en-US" sz="2400" b="1" dirty="0"/>
                  <a:t>your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fall </a:t>
                </a:r>
                <a:r>
                  <a:rPr lang="en-US" sz="2400" b="1"/>
                  <a:t>at or below </a:t>
                </a:r>
                <a:r>
                  <a:rPr lang="en-US" sz="2400" b="1" dirty="0"/>
                  <a:t>zero, you fail the challenge.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9AB6CB6-1173-404B-8FBC-B0BDEA61EEB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5032374"/>
              </a:xfrm>
              <a:blipFill>
                <a:blip r:embed="rId2"/>
                <a:stretch>
                  <a:fillRect l="-1882" t="-23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sz="2400" dirty="0"/>
                  <a:t>Assuming you survive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2400" dirty="0"/>
                  <a:t> hits, your mentor will give you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e>
                      <m:sup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 coins.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2600" dirty="0"/>
                  <a:t>Write a function, named </a:t>
                </a:r>
                <a:r>
                  <a:rPr lang="en-US" sz="2600" b="1" dirty="0" err="1"/>
                  <a:t>maximal_coins_number</a:t>
                </a:r>
                <a:r>
                  <a:rPr lang="en-US" sz="2600" b="1" dirty="0"/>
                  <a:t>()</a:t>
                </a:r>
                <a:r>
                  <a:rPr lang="en-US" sz="2600" dirty="0"/>
                  <a:t>, which</a:t>
                </a:r>
              </a:p>
              <a:p>
                <a:r>
                  <a:rPr lang="en-US" sz="2400" b="1" dirty="0"/>
                  <a:t>receives</a:t>
                </a:r>
                <a:r>
                  <a:rPr lang="en-US" sz="2400" dirty="0"/>
                  <a:t> your current number of </a:t>
                </a:r>
                <a:r>
                  <a:rPr lang="en-US" sz="2400" b="1" dirty="0" err="1"/>
                  <a:t>lifepoints</a:t>
                </a:r>
                <a:r>
                  <a:rPr lang="en-US" sz="2400" dirty="0"/>
                  <a:t>, as the variable </a:t>
                </a:r>
                <a:r>
                  <a:rPr lang="en-US" sz="2400" b="1" dirty="0" err="1"/>
                  <a:t>lifepoints_number</a:t>
                </a:r>
                <a:r>
                  <a:rPr lang="en-US" sz="2400" dirty="0"/>
                  <a:t>,</a:t>
                </a:r>
              </a:p>
              <a:p>
                <a:r>
                  <a:rPr lang="en-US" sz="2400" dirty="0"/>
                  <a:t>and </a:t>
                </a:r>
                <a:r>
                  <a:rPr lang="en-US" sz="2400" b="1" dirty="0"/>
                  <a:t>returns</a:t>
                </a:r>
                <a:r>
                  <a:rPr lang="en-US" sz="2400" dirty="0"/>
                  <a:t> the </a:t>
                </a:r>
                <a:r>
                  <a:rPr lang="en-US" sz="2400" b="1" dirty="0"/>
                  <a:t>maximal number of coins </a:t>
                </a:r>
                <a:r>
                  <a:rPr lang="en-US" sz="2400" dirty="0"/>
                  <a:t>you can hope to obtain from the challenge,</a:t>
                </a:r>
              </a:p>
              <a:p>
                <a:r>
                  <a:rPr lang="en-US" sz="2400" dirty="0"/>
                  <a:t>as well the </a:t>
                </a:r>
                <a:r>
                  <a:rPr lang="en-US" sz="2400" b="1" dirty="0"/>
                  <a:t>number of </a:t>
                </a:r>
                <a:r>
                  <a:rPr lang="en-US" sz="2400" b="1" dirty="0" err="1"/>
                  <a:t>lifepoints</a:t>
                </a:r>
                <a:r>
                  <a:rPr lang="en-US" sz="2400" b="1" dirty="0"/>
                  <a:t> </a:t>
                </a:r>
                <a:r>
                  <a:rPr lang="en-US" sz="2400" dirty="0"/>
                  <a:t>that will be </a:t>
                </a:r>
                <a:r>
                  <a:rPr lang="en-US" sz="2400" b="1" dirty="0"/>
                  <a:t>remaining</a:t>
                </a:r>
                <a:r>
                  <a:rPr lang="en-US" sz="2400" dirty="0"/>
                  <a:t> </a:t>
                </a:r>
                <a:r>
                  <a:rPr lang="en-US" sz="2400" b="1" dirty="0"/>
                  <a:t>after taking this maximal number of hits</a:t>
                </a:r>
                <a:r>
                  <a:rPr lang="en-US" sz="2400" dirty="0"/>
                  <a:t>.</a:t>
                </a:r>
                <a:endParaRPr lang="en-GB" sz="2400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4FFA872-6FBD-4267-BC5B-AD03A47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1882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02684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Remember the guess the number game in W3S1, Activity 1? Back then, we had defined a function </a:t>
            </a:r>
            <a:r>
              <a:rPr lang="en-US" sz="2400" b="1" dirty="0" err="1"/>
              <a:t>guess_the_number</a:t>
            </a:r>
            <a:r>
              <a:rPr lang="en-US" sz="2400" b="1" dirty="0"/>
              <a:t>()</a:t>
            </a:r>
            <a:r>
              <a:rPr lang="en-US" sz="2400" dirty="0"/>
              <a:t>, </a:t>
            </a:r>
          </a:p>
          <a:p>
            <a:r>
              <a:rPr lang="en-US" sz="2400" dirty="0"/>
              <a:t>which received a </a:t>
            </a:r>
            <a:r>
              <a:rPr lang="en-US" sz="2400" b="1" dirty="0"/>
              <a:t>hidden number that the user had to guess </a:t>
            </a:r>
            <a:r>
              <a:rPr lang="en-US" sz="2400" dirty="0"/>
              <a:t>(passed as input </a:t>
            </a:r>
            <a:r>
              <a:rPr lang="en-US" sz="2400" b="1" dirty="0" err="1"/>
              <a:t>hidden_number</a:t>
            </a:r>
            <a:r>
              <a:rPr lang="en-US" sz="2400" dirty="0"/>
              <a:t>),</a:t>
            </a:r>
          </a:p>
          <a:p>
            <a:r>
              <a:rPr lang="en-US" sz="2400" b="1" dirty="0"/>
              <a:t>asked the user to input a number</a:t>
            </a:r>
            <a:r>
              <a:rPr lang="en-US" sz="2400" dirty="0"/>
              <a:t>, via the </a:t>
            </a:r>
            <a:r>
              <a:rPr lang="en-US" sz="2400" b="1" dirty="0"/>
              <a:t>input() </a:t>
            </a:r>
            <a:r>
              <a:rPr lang="en-US" sz="2400" dirty="0"/>
              <a:t>method and would store it in a variable </a:t>
            </a:r>
            <a:r>
              <a:rPr lang="en-US" sz="2400" b="1" dirty="0" err="1"/>
              <a:t>guessed_number</a:t>
            </a:r>
            <a:r>
              <a:rPr lang="en-US" sz="2400" dirty="0"/>
              <a:t>,</a:t>
            </a:r>
          </a:p>
          <a:p>
            <a:r>
              <a:rPr lang="en-US" sz="2400" dirty="0"/>
              <a:t>and based on the two numbers would </a:t>
            </a:r>
            <a:r>
              <a:rPr lang="en-US" sz="2400" b="1" dirty="0"/>
              <a:t>display</a:t>
            </a:r>
            <a:r>
              <a:rPr lang="en-US" sz="2400" dirty="0"/>
              <a:t> </a:t>
            </a:r>
            <a:r>
              <a:rPr lang="en-US" sz="2400" b="1" dirty="0"/>
              <a:t>two</a:t>
            </a:r>
            <a:r>
              <a:rPr lang="en-US" sz="2400" dirty="0"/>
              <a:t> </a:t>
            </a:r>
            <a:r>
              <a:rPr lang="en-US" sz="2400" b="1" dirty="0"/>
              <a:t>messages</a:t>
            </a:r>
            <a:r>
              <a:rPr lang="en-US" sz="2400" dirty="0"/>
              <a:t>, reading:</a:t>
            </a:r>
          </a:p>
          <a:p>
            <a:pPr lvl="1"/>
            <a:r>
              <a:rPr lang="en-US" dirty="0"/>
              <a:t>"You have found the hidden number: True/False."</a:t>
            </a:r>
          </a:p>
          <a:p>
            <a:pPr lvl="1"/>
            <a:r>
              <a:rPr lang="en-US" dirty="0"/>
              <a:t>"Your number in </a:t>
            </a:r>
            <a:r>
              <a:rPr lang="en-US" dirty="0" err="1"/>
              <a:t>guessed_number</a:t>
            </a:r>
            <a:r>
              <a:rPr lang="en-US" dirty="0"/>
              <a:t> is lower than the hidden number: True/False.“</a:t>
            </a:r>
          </a:p>
          <a:p>
            <a:pPr marL="0" indent="0">
              <a:buNone/>
            </a:pPr>
            <a:r>
              <a:rPr lang="en-US" sz="2400" dirty="0"/>
              <a:t>Your task is to write a </a:t>
            </a:r>
            <a:r>
              <a:rPr lang="en-US" sz="2400" b="1" dirty="0"/>
              <a:t>second</a:t>
            </a:r>
            <a:r>
              <a:rPr lang="en-US" sz="2400" dirty="0"/>
              <a:t> </a:t>
            </a:r>
            <a:r>
              <a:rPr lang="en-US" sz="2400" b="1" dirty="0"/>
              <a:t>version</a:t>
            </a:r>
            <a:r>
              <a:rPr lang="en-US" sz="2400" dirty="0"/>
              <a:t> (v2!) of this function, called </a:t>
            </a:r>
            <a:r>
              <a:rPr lang="en-US" sz="2400" b="1" dirty="0"/>
              <a:t>guess_the_number_v2().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1318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42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43804"/>
          <a:stretch/>
        </p:blipFill>
        <p:spPr>
          <a:xfrm>
            <a:off x="5927625" y="1516185"/>
            <a:ext cx="6264375" cy="3243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54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C7F3A-605C-41C1-8125-9FA0866E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– Guess the number game v2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AB6CB6-1173-404B-8FBC-B0BDEA61E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dirty="0"/>
              <a:t>This v2 function will have the following features, replacing the previous ones:</a:t>
            </a:r>
          </a:p>
          <a:p>
            <a:r>
              <a:rPr lang="en-US" sz="2200" dirty="0"/>
              <a:t>The game will </a:t>
            </a:r>
            <a:r>
              <a:rPr lang="en-US" sz="2200" b="1" dirty="0"/>
              <a:t>keep</a:t>
            </a:r>
            <a:r>
              <a:rPr lang="en-US" sz="2200" dirty="0"/>
              <a:t> </a:t>
            </a:r>
            <a:r>
              <a:rPr lang="en-US" sz="2200" b="1" dirty="0"/>
              <a:t>on</a:t>
            </a:r>
            <a:r>
              <a:rPr lang="en-US" sz="2200" dirty="0"/>
              <a:t> </a:t>
            </a:r>
            <a:r>
              <a:rPr lang="en-US" sz="2200" b="1" dirty="0"/>
              <a:t>asking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user</a:t>
            </a:r>
            <a:r>
              <a:rPr lang="en-US" sz="2200" dirty="0"/>
              <a:t> </a:t>
            </a:r>
            <a:r>
              <a:rPr lang="en-US" sz="2200" b="1" dirty="0"/>
              <a:t>to</a:t>
            </a:r>
            <a:r>
              <a:rPr lang="en-US" sz="2200" dirty="0"/>
              <a:t> </a:t>
            </a:r>
            <a:r>
              <a:rPr lang="en-US" sz="2200" b="1" dirty="0"/>
              <a:t>input()</a:t>
            </a:r>
            <a:r>
              <a:rPr lang="en-US" sz="2200" dirty="0"/>
              <a:t> values, </a:t>
            </a:r>
            <a:r>
              <a:rPr lang="en-US" sz="2200" b="1" dirty="0"/>
              <a:t>until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right</a:t>
            </a:r>
            <a:r>
              <a:rPr lang="en-US" sz="2200" dirty="0"/>
              <a:t> </a:t>
            </a:r>
            <a:r>
              <a:rPr lang="en-US" sz="2200" b="1" dirty="0"/>
              <a:t>number</a:t>
            </a:r>
            <a:r>
              <a:rPr lang="en-US" sz="2200" dirty="0"/>
              <a:t> </a:t>
            </a:r>
            <a:r>
              <a:rPr lang="en-US" sz="2200" b="1" dirty="0"/>
              <a:t>is</a:t>
            </a:r>
            <a:r>
              <a:rPr lang="en-US" sz="2200" dirty="0"/>
              <a:t> </a:t>
            </a:r>
            <a:r>
              <a:rPr lang="en-US" sz="2200" b="1" dirty="0"/>
              <a:t>found</a:t>
            </a:r>
            <a:r>
              <a:rPr lang="en-US" sz="2200" dirty="0"/>
              <a:t>.</a:t>
            </a:r>
          </a:p>
          <a:p>
            <a:r>
              <a:rPr lang="en-US" sz="2200" dirty="0"/>
              <a:t>It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the</a:t>
            </a:r>
            <a:r>
              <a:rPr lang="en-US" sz="2200" dirty="0"/>
              <a:t> </a:t>
            </a:r>
            <a:r>
              <a:rPr lang="en-US" sz="2200" b="1" dirty="0"/>
              <a:t>message</a:t>
            </a:r>
            <a:r>
              <a:rPr lang="en-US" sz="2200" dirty="0"/>
              <a:t> "Your have found the right number!", </a:t>
            </a:r>
            <a:r>
              <a:rPr lang="en-US" sz="2200" b="1" dirty="0"/>
              <a:t>once the user has found the right number.</a:t>
            </a:r>
          </a:p>
          <a:p>
            <a:r>
              <a:rPr lang="en-US" sz="2200" dirty="0"/>
              <a:t>When that happens, it </a:t>
            </a:r>
            <a:r>
              <a:rPr lang="en-US" sz="2200" b="1" dirty="0"/>
              <a:t>also displays </a:t>
            </a:r>
            <a:r>
              <a:rPr lang="en-US" sz="2200" dirty="0"/>
              <a:t>"It only took you ... tries!" with the blank filled with the number of times the user had to type a number via input().</a:t>
            </a:r>
          </a:p>
          <a:p>
            <a:r>
              <a:rPr lang="en-US" sz="2200" dirty="0"/>
              <a:t>Once the number has been found, the function no longer asks the user for inputs and stops.</a:t>
            </a:r>
          </a:p>
          <a:p>
            <a:r>
              <a:rPr lang="en-US" sz="2200" b="1" dirty="0"/>
              <a:t>While the user has not found the right number</a:t>
            </a:r>
            <a:r>
              <a:rPr lang="en-US" sz="2200" dirty="0"/>
              <a:t>, the game will </a:t>
            </a:r>
            <a:r>
              <a:rPr lang="en-US" sz="2200" b="1" dirty="0"/>
              <a:t>display</a:t>
            </a:r>
            <a:r>
              <a:rPr lang="en-US" sz="2200" dirty="0"/>
              <a:t> </a:t>
            </a:r>
            <a:r>
              <a:rPr lang="en-US" sz="2200" b="1" dirty="0"/>
              <a:t>either</a:t>
            </a:r>
          </a:p>
          <a:p>
            <a:pPr lvl="1"/>
            <a:r>
              <a:rPr lang="en-US" sz="2200" dirty="0"/>
              <a:t>"Your number is lower than the hidden number." (if the last number entered by the user is lower than the hidden number)</a:t>
            </a:r>
          </a:p>
          <a:p>
            <a:pPr lvl="1"/>
            <a:r>
              <a:rPr lang="en-US" sz="2200" dirty="0"/>
              <a:t>or "Your number is higher than the hidden number." (if the last number entered by the user is higher than the hidden number).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26931796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if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elif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The else statement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Dead code and code structure</a:t>
            </a:r>
          </a:p>
          <a:p>
            <a:r>
              <a:rPr lang="en-US" dirty="0"/>
              <a:t>Nested ifs</a:t>
            </a:r>
          </a:p>
          <a:p>
            <a:r>
              <a:rPr lang="en-US" dirty="0"/>
              <a:t>While statements</a:t>
            </a:r>
          </a:p>
          <a:p>
            <a:r>
              <a:rPr lang="en-US" dirty="0"/>
              <a:t>Infinite looks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9CE58C-8AB2-407E-A690-EB3CABD9B9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b="1" dirty="0"/>
              <a:t>structure):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structure</a:t>
            </a:r>
            <a:r>
              <a:rPr lang="en-US" dirty="0"/>
              <a:t> is a structure which includes one or multiple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statement(s), inside another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 </a:t>
            </a:r>
          </a:p>
          <a:p>
            <a:pPr marL="0" indent="0">
              <a:buNone/>
            </a:pPr>
            <a:r>
              <a:rPr lang="en-US" dirty="0"/>
              <a:t>These are typically used to check additional conditions, based on whether another condition has been satisfied or not.</a:t>
            </a:r>
          </a:p>
          <a:p>
            <a:pPr marL="0" indent="0">
              <a:buNone/>
            </a:pPr>
            <a:r>
              <a:rPr lang="en-GB" dirty="0"/>
              <a:t>Each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might have its own </a:t>
            </a:r>
            <a:r>
              <a:rPr lang="en-GB" b="1" dirty="0" err="1">
                <a:solidFill>
                  <a:srgbClr val="00B050"/>
                </a:solidFill>
              </a:rPr>
              <a:t>elif</a:t>
            </a:r>
            <a:r>
              <a:rPr lang="en-GB" b="1" dirty="0"/>
              <a:t>/</a:t>
            </a:r>
            <a:r>
              <a:rPr lang="en-GB" b="1" dirty="0">
                <a:solidFill>
                  <a:srgbClr val="00B050"/>
                </a:solidFill>
              </a:rPr>
              <a:t>else</a:t>
            </a:r>
            <a:r>
              <a:rPr lang="en-GB" dirty="0"/>
              <a:t> statements, placed on the same indentation level.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235FD-25BA-49F5-AFFB-44A33D0BF8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7692" r="72539" b="26154"/>
          <a:stretch/>
        </p:blipFill>
        <p:spPr>
          <a:xfrm>
            <a:off x="5927625" y="1516185"/>
            <a:ext cx="6264375" cy="525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52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1152A9-F8C1-4D11-A1E7-25ADF75A7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 </a:t>
            </a:r>
            <a:r>
              <a:rPr lang="en-US" dirty="0"/>
              <a:t>structures</a:t>
            </a:r>
            <a:endParaRPr lang="en-GB" b="1" dirty="0">
              <a:solidFill>
                <a:srgbClr val="00B05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FBCD73-1D88-4EB9-B88F-9D5E5FF839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2308" r="72372" b="22872"/>
          <a:stretch/>
        </p:blipFill>
        <p:spPr>
          <a:xfrm>
            <a:off x="633046" y="1690688"/>
            <a:ext cx="11050954" cy="4970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3767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0473D-6AC5-4167-9891-E1D69B6470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38754"/>
          <a:stretch/>
        </p:blipFill>
        <p:spPr>
          <a:xfrm>
            <a:off x="6019800" y="1396606"/>
            <a:ext cx="5999584" cy="2596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70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5609E4-A8C6-4025-ADB3-5CBB9FB7FF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34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F0974-ED21-4903-A8A0-81BC5A300B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vs. combined conditionals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3BBFB9-8D11-447F-AD3E-D54158825D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Nested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structures can, most of the time, be rewritten with combined conditionals (using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Boolean operators).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For instance, both structures on the right are equivalent.</a:t>
            </a:r>
          </a:p>
          <a:p>
            <a:pPr marL="0" indent="0">
              <a:buNone/>
            </a:pPr>
            <a:r>
              <a:rPr lang="en-GB" b="1" dirty="0"/>
              <a:t>Personal preference: </a:t>
            </a:r>
            <a:r>
              <a:rPr lang="en-GB" dirty="0"/>
              <a:t>Whenever possible, try to avoid the nested </a:t>
            </a:r>
            <a:r>
              <a:rPr lang="en-GB" b="1" dirty="0">
                <a:solidFill>
                  <a:srgbClr val="00B050"/>
                </a:solidFill>
              </a:rPr>
              <a:t>if</a:t>
            </a:r>
            <a:r>
              <a:rPr lang="en-GB" dirty="0"/>
              <a:t> structures. They are often overly complicated and prone to errors in designing the code.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1C1696-9A44-4CC4-919B-DE31E390C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40" t="29551" r="71378" b="4817"/>
          <a:stretch/>
        </p:blipFill>
        <p:spPr>
          <a:xfrm>
            <a:off x="6019800" y="1396606"/>
            <a:ext cx="5999584" cy="5377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104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2907</TotalTime>
  <Words>2745</Words>
  <Application>Microsoft Office PowerPoint</Application>
  <PresentationFormat>Widescreen</PresentationFormat>
  <Paragraphs>248</Paragraphs>
  <Slides>42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Cambria Math</vt:lpstr>
      <vt:lpstr>Office Theme</vt:lpstr>
      <vt:lpstr>ILP 2021 – W2S2 If/Elif/Else statements, While/Break statements</vt:lpstr>
      <vt:lpstr>Outline (Week2, Session2 – W2S2)</vt:lpstr>
      <vt:lpstr>Nested if structures</vt:lpstr>
      <vt:lpstr>Nested if structures</vt:lpstr>
      <vt:lpstr>Nested if structures</vt:lpstr>
      <vt:lpstr>Nested if structures</vt:lpstr>
      <vt:lpstr>Nested if structures vs. combined conditionals</vt:lpstr>
      <vt:lpstr>Nested if structures vs. combined conditionals</vt:lpstr>
      <vt:lpstr>Nested if structures vs. combined conditionals</vt:lpstr>
      <vt:lpstr>Activity 3 - Race and class check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Activity 1 - How many hits can you take</vt:lpstr>
      <vt:lpstr>Activity 2 – Guess the number game v2</vt:lpstr>
      <vt:lpstr>Activity 2 – Guess the number game v2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436</cp:revision>
  <dcterms:created xsi:type="dcterms:W3CDTF">2020-05-19T08:08:47Z</dcterms:created>
  <dcterms:modified xsi:type="dcterms:W3CDTF">2021-11-01T01:35:13Z</dcterms:modified>
</cp:coreProperties>
</file>